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9"/>
  </p:notesMasterIdLst>
  <p:sldIdLst>
    <p:sldId id="256" r:id="rId2"/>
    <p:sldId id="257" r:id="rId3"/>
    <p:sldId id="258" r:id="rId4"/>
    <p:sldId id="259" r:id="rId5"/>
    <p:sldId id="260" r:id="rId6"/>
    <p:sldId id="261" r:id="rId7"/>
    <p:sldId id="262" r:id="rId8"/>
  </p:sldIdLst>
  <p:sldSz cx="14630400" cy="10972800"/>
  <p:notesSz cx="10972800" cy="14630400"/>
  <p:embeddedFontLst>
    <p:embeddedFont>
      <p:font typeface="Sora" panose="020B0604020202020204" charset="0"/>
      <p:regular r:id="rId10"/>
      <p:bold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162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lira Taipi" userId="18051865e3296a8e" providerId="LiveId" clId="{361A0E1E-67B0-4F60-A154-B8517371EDC2}"/>
    <pc:docChg chg="modSld">
      <pc:chgData name="Edlira Taipi" userId="18051865e3296a8e" providerId="LiveId" clId="{361A0E1E-67B0-4F60-A154-B8517371EDC2}" dt="2025-07-16T19:47:13.439" v="3" actId="1076"/>
      <pc:docMkLst>
        <pc:docMk/>
      </pc:docMkLst>
      <pc:sldChg chg="modSp mod">
        <pc:chgData name="Edlira Taipi" userId="18051865e3296a8e" providerId="LiveId" clId="{361A0E1E-67B0-4F60-A154-B8517371EDC2}" dt="2025-07-16T19:47:13.439" v="3" actId="1076"/>
        <pc:sldMkLst>
          <pc:docMk/>
          <pc:sldMk cId="0" sldId="256"/>
        </pc:sldMkLst>
        <pc:spChg chg="mod">
          <ac:chgData name="Edlira Taipi" userId="18051865e3296a8e" providerId="LiveId" clId="{361A0E1E-67B0-4F60-A154-B8517371EDC2}" dt="2025-07-16T19:47:13.439" v="3" actId="1076"/>
          <ac:spMkLst>
            <pc:docMk/>
            <pc:sldMk cId="0" sldId="256"/>
            <ac:spMk id="38" creationId="{00000000-0000-0000-0000-000000000000}"/>
          </ac:spMkLst>
        </pc:spChg>
        <pc:picChg chg="mod">
          <ac:chgData name="Edlira Taipi" userId="18051865e3296a8e" providerId="LiveId" clId="{361A0E1E-67B0-4F60-A154-B8517371EDC2}" dt="2025-07-16T19:47:09.273" v="2" actId="1076"/>
          <ac:picMkLst>
            <pc:docMk/>
            <pc:sldMk cId="0" sldId="256"/>
            <ac:picMk id="37" creationId="{00000000-0000-0000-0000-000000000000}"/>
          </ac:picMkLst>
        </pc:picChg>
      </pc:sldChg>
      <pc:sldChg chg="modSp mod">
        <pc:chgData name="Edlira Taipi" userId="18051865e3296a8e" providerId="LiveId" clId="{361A0E1E-67B0-4F60-A154-B8517371EDC2}" dt="2025-07-16T15:38:21.176" v="0" actId="1076"/>
        <pc:sldMkLst>
          <pc:docMk/>
          <pc:sldMk cId="0" sldId="257"/>
        </pc:sldMkLst>
        <pc:spChg chg="mod">
          <ac:chgData name="Edlira Taipi" userId="18051865e3296a8e" providerId="LiveId" clId="{361A0E1E-67B0-4F60-A154-B8517371EDC2}" dt="2025-07-16T15:38:21.176" v="0" actId="1076"/>
          <ac:spMkLst>
            <pc:docMk/>
            <pc:sldMk cId="0" sldId="257"/>
            <ac:spMk id="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12" name="Google Shape;12;p2"/>
          <p:cNvSpPr/>
          <p:nvPr/>
        </p:nvSpPr>
        <p:spPr>
          <a:xfrm>
            <a:off x="0" y="0"/>
            <a:ext cx="14630400" cy="1097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3"/>
        <p:cNvGrpSpPr/>
        <p:nvPr/>
      </p:nvGrpSpPr>
      <p:grpSpPr>
        <a:xfrm>
          <a:off x="0" y="0"/>
          <a:ext cx="0" cy="0"/>
          <a:chOff x="0" y="0"/>
          <a:chExt cx="0" cy="0"/>
        </a:xfrm>
      </p:grpSpPr>
      <p:pic>
        <p:nvPicPr>
          <p:cNvPr id="14" name="Google Shape;14;p3"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15" name="Google Shape;15;p3"/>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6"/>
        <p:cNvGrpSpPr/>
        <p:nvPr/>
      </p:nvGrpSpPr>
      <p:grpSpPr>
        <a:xfrm>
          <a:off x="0" y="0"/>
          <a:ext cx="0" cy="0"/>
          <a:chOff x="0" y="0"/>
          <a:chExt cx="0" cy="0"/>
        </a:xfrm>
      </p:grpSpPr>
      <p:pic>
        <p:nvPicPr>
          <p:cNvPr id="17" name="Google Shape;17;p4"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18" name="Google Shape;18;p4"/>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9"/>
        <p:cNvGrpSpPr/>
        <p:nvPr/>
      </p:nvGrpSpPr>
      <p:grpSpPr>
        <a:xfrm>
          <a:off x="0" y="0"/>
          <a:ext cx="0" cy="0"/>
          <a:chOff x="0" y="0"/>
          <a:chExt cx="0" cy="0"/>
        </a:xfrm>
      </p:grpSpPr>
      <p:pic>
        <p:nvPicPr>
          <p:cNvPr id="20" name="Google Shape;20;p5"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1" name="Google Shape;21;p5"/>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pic>
        <p:nvPicPr>
          <p:cNvPr id="23" name="Google Shape;23;p6"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4" name="Google Shape;24;p6"/>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5"/>
        <p:cNvGrpSpPr/>
        <p:nvPr/>
      </p:nvGrpSpPr>
      <p:grpSpPr>
        <a:xfrm>
          <a:off x="0" y="0"/>
          <a:ext cx="0" cy="0"/>
          <a:chOff x="0" y="0"/>
          <a:chExt cx="0" cy="0"/>
        </a:xfrm>
      </p:grpSpPr>
      <p:pic>
        <p:nvPicPr>
          <p:cNvPr id="26" name="Google Shape;26;p7"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7" name="Google Shape;27;p7"/>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28"/>
        <p:cNvGrpSpPr/>
        <p:nvPr/>
      </p:nvGrpSpPr>
      <p:grpSpPr>
        <a:xfrm>
          <a:off x="0" y="0"/>
          <a:ext cx="0" cy="0"/>
          <a:chOff x="0" y="0"/>
          <a:chExt cx="0" cy="0"/>
        </a:xfrm>
      </p:grpSpPr>
      <p:pic>
        <p:nvPicPr>
          <p:cNvPr id="29" name="Google Shape;29;p8"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30" name="Google Shape;30;p8"/>
          <p:cNvSpPr/>
          <p:nvPr/>
        </p:nvSpPr>
        <p:spPr>
          <a:xfrm>
            <a:off x="0" y="0"/>
            <a:ext cx="14630400" cy="109728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7" name="Google Shape;37;p10" descr="preencoded.png"/>
          <p:cNvPicPr preferRelativeResize="0"/>
          <p:nvPr/>
        </p:nvPicPr>
        <p:blipFill rotWithShape="1">
          <a:blip r:embed="rId3">
            <a:alphaModFix/>
          </a:blip>
          <a:srcRect/>
          <a:stretch/>
        </p:blipFill>
        <p:spPr>
          <a:xfrm>
            <a:off x="0" y="-323731"/>
            <a:ext cx="14630400" cy="10972800"/>
          </a:xfrm>
          <a:prstGeom prst="rect">
            <a:avLst/>
          </a:prstGeom>
          <a:noFill/>
          <a:ln>
            <a:noFill/>
          </a:ln>
        </p:spPr>
      </p:pic>
      <p:sp>
        <p:nvSpPr>
          <p:cNvPr id="38" name="Google Shape;38;p10"/>
          <p:cNvSpPr/>
          <p:nvPr/>
        </p:nvSpPr>
        <p:spPr>
          <a:xfrm>
            <a:off x="0" y="-323731"/>
            <a:ext cx="14630400" cy="10972800"/>
          </a:xfrm>
          <a:prstGeom prst="rect">
            <a:avLst/>
          </a:prstGeom>
          <a:solidFill>
            <a:srgbClr val="FFFF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0"/>
          <p:cNvSpPr/>
          <p:nvPr/>
        </p:nvSpPr>
        <p:spPr>
          <a:xfrm>
            <a:off x="758309" y="2383988"/>
            <a:ext cx="13113782" cy="2494359"/>
          </a:xfrm>
          <a:prstGeom prst="rect">
            <a:avLst/>
          </a:prstGeom>
          <a:noFill/>
          <a:ln>
            <a:noFill/>
          </a:ln>
        </p:spPr>
        <p:txBody>
          <a:bodyPr spcFirstLastPara="1" wrap="square" lIns="0" tIns="0" rIns="0" bIns="0" anchor="t" anchorCtr="0">
            <a:noAutofit/>
          </a:bodyPr>
          <a:lstStyle/>
          <a:p>
            <a:pPr marL="0" marR="0" lvl="0" indent="0" algn="l" rtl="0">
              <a:lnSpc>
                <a:spcPct val="124840"/>
              </a:lnSpc>
              <a:spcBef>
                <a:spcPts val="0"/>
              </a:spcBef>
              <a:spcAft>
                <a:spcPts val="0"/>
              </a:spcAft>
              <a:buClr>
                <a:srgbClr val="1F1E1E"/>
              </a:buClr>
              <a:buSzPts val="7850"/>
              <a:buFont typeface="Sora"/>
              <a:buNone/>
            </a:pPr>
            <a:r>
              <a:rPr lang="en-US" sz="7850" b="0" i="0" u="none" strike="noStrike" cap="none">
                <a:solidFill>
                  <a:srgbClr val="1F1E1E"/>
                </a:solidFill>
                <a:latin typeface="Sora"/>
                <a:ea typeface="Sora"/>
                <a:cs typeface="Sora"/>
                <a:sym typeface="Sora"/>
              </a:rPr>
              <a:t>Company Overview: Eli Lilly &amp; Co</a:t>
            </a:r>
            <a:endParaRPr sz="7850" b="0" i="0" u="none" strike="noStrike" cap="none"/>
          </a:p>
        </p:txBody>
      </p:sp>
      <p:sp>
        <p:nvSpPr>
          <p:cNvPr id="40" name="Google Shape;40;p10"/>
          <p:cNvSpPr/>
          <p:nvPr/>
        </p:nvSpPr>
        <p:spPr>
          <a:xfrm>
            <a:off x="758309" y="5162669"/>
            <a:ext cx="13113782" cy="37909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dirty="0">
                <a:solidFill>
                  <a:srgbClr val="3B3535"/>
                </a:solidFill>
                <a:latin typeface="Sora"/>
                <a:ea typeface="Sora"/>
                <a:cs typeface="Sora"/>
                <a:sym typeface="Sora"/>
              </a:rPr>
              <a:t>Eli Lilly, founded in Indianapolis in 1876, is a global pharmaceutical leader with:</a:t>
            </a:r>
            <a:endParaRPr sz="1850" b="0" i="0" u="none" strike="noStrike" cap="none" dirty="0"/>
          </a:p>
        </p:txBody>
      </p:sp>
      <p:sp>
        <p:nvSpPr>
          <p:cNvPr id="41" name="Google Shape;41;p10"/>
          <p:cNvSpPr/>
          <p:nvPr/>
        </p:nvSpPr>
        <p:spPr>
          <a:xfrm>
            <a:off x="758309" y="5755005"/>
            <a:ext cx="1311378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Presence in over 120 countries</a:t>
            </a:r>
            <a:endParaRPr sz="1450" b="0" i="0" u="none" strike="noStrike" cap="none"/>
          </a:p>
        </p:txBody>
      </p:sp>
      <p:sp>
        <p:nvSpPr>
          <p:cNvPr id="42" name="Google Shape;42;p10"/>
          <p:cNvSpPr/>
          <p:nvPr/>
        </p:nvSpPr>
        <p:spPr>
          <a:xfrm>
            <a:off x="758309" y="6200418"/>
            <a:ext cx="1311378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Annual revenue exceeding £28 billion</a:t>
            </a:r>
            <a:endParaRPr sz="1450" b="0" i="0" u="none" strike="noStrike" cap="none"/>
          </a:p>
        </p:txBody>
      </p:sp>
      <p:sp>
        <p:nvSpPr>
          <p:cNvPr id="43" name="Google Shape;43;p10"/>
          <p:cNvSpPr/>
          <p:nvPr/>
        </p:nvSpPr>
        <p:spPr>
          <a:xfrm>
            <a:off x="758309" y="6645831"/>
            <a:ext cx="1311378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Focus on diabetes, oncology, neuroscience and immunology</a:t>
            </a:r>
            <a:endParaRPr sz="1450" b="0" i="0" u="none" strike="noStrike" cap="none"/>
          </a:p>
        </p:txBody>
      </p:sp>
      <p:sp>
        <p:nvSpPr>
          <p:cNvPr id="44" name="Google Shape;44;p10"/>
          <p:cNvSpPr/>
          <p:nvPr/>
        </p:nvSpPr>
        <p:spPr>
          <a:xfrm>
            <a:off x="758309" y="7238167"/>
            <a:ext cx="13113782" cy="758190"/>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dirty="0">
                <a:solidFill>
                  <a:srgbClr val="3B3535"/>
                </a:solidFill>
                <a:latin typeface="Sora"/>
                <a:ea typeface="Sora"/>
                <a:cs typeface="Sora"/>
                <a:sym typeface="Sora"/>
              </a:rPr>
              <a:t>Their mission, "to make life better for people around the world," underpins their strategic digital transformation </a:t>
            </a:r>
            <a:r>
              <a:rPr lang="en-US" sz="1850" b="1" i="0" u="none" strike="noStrike" cap="none" dirty="0" err="1">
                <a:solidFill>
                  <a:srgbClr val="3B3535"/>
                </a:solidFill>
                <a:latin typeface="Sora"/>
                <a:ea typeface="Sora"/>
                <a:cs typeface="Sora"/>
                <a:sym typeface="Sora"/>
              </a:rPr>
              <a:t>programme</a:t>
            </a:r>
            <a:r>
              <a:rPr lang="en-US" sz="1850" b="1" i="0" u="none" strike="noStrike" cap="none" dirty="0">
                <a:solidFill>
                  <a:srgbClr val="3B3535"/>
                </a:solidFill>
                <a:latin typeface="Sora"/>
                <a:ea typeface="Sora"/>
                <a:cs typeface="Sora"/>
                <a:sym typeface="Sora"/>
              </a:rPr>
              <a:t>.</a:t>
            </a:r>
            <a:endParaRPr sz="1850" b="0" i="0" u="none" strike="noStrike" cap="none" dirty="0"/>
          </a:p>
        </p:txBody>
      </p:sp>
      <p:sp>
        <p:nvSpPr>
          <p:cNvPr id="45" name="Google Shape;45;p10"/>
          <p:cNvSpPr/>
          <p:nvPr/>
        </p:nvSpPr>
        <p:spPr>
          <a:xfrm>
            <a:off x="758309" y="8209598"/>
            <a:ext cx="13113782" cy="37909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SzPts val="1850"/>
              <a:buFont typeface="Arial"/>
              <a:buNone/>
            </a:pPr>
            <a:endParaRPr sz="18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p:nvPr/>
        </p:nvSpPr>
        <p:spPr>
          <a:xfrm>
            <a:off x="758309" y="1946196"/>
            <a:ext cx="7741087" cy="62353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0" i="0" u="none" strike="noStrike" cap="none">
                <a:solidFill>
                  <a:srgbClr val="1F1E1E"/>
                </a:solidFill>
                <a:latin typeface="Sora"/>
                <a:ea typeface="Sora"/>
                <a:cs typeface="Sora"/>
                <a:sym typeface="Sora"/>
              </a:rPr>
              <a:t>Digital transformation journey</a:t>
            </a:r>
            <a:endParaRPr sz="3900" b="0" i="0" u="none" strike="noStrike" cap="none"/>
          </a:p>
        </p:txBody>
      </p:sp>
      <p:sp>
        <p:nvSpPr>
          <p:cNvPr id="52" name="Google Shape;52;p11"/>
          <p:cNvSpPr/>
          <p:nvPr/>
        </p:nvSpPr>
        <p:spPr>
          <a:xfrm>
            <a:off x="758309" y="2948821"/>
            <a:ext cx="6462117" cy="6077664"/>
          </a:xfrm>
          <a:prstGeom prst="roundRect">
            <a:avLst>
              <a:gd name="adj" fmla="val 1310"/>
            </a:avLst>
          </a:prstGeom>
          <a:noFill/>
          <a:ln w="22850"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781169" y="2971681"/>
            <a:ext cx="6416397" cy="568643"/>
          </a:xfrm>
          <a:prstGeom prst="roundRect">
            <a:avLst>
              <a:gd name="adj" fmla="val 9178"/>
            </a:avLst>
          </a:prstGeom>
          <a:solidFill>
            <a:srgbClr val="F9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p:nvPr/>
        </p:nvSpPr>
        <p:spPr>
          <a:xfrm>
            <a:off x="970717" y="3466982"/>
            <a:ext cx="4725710"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dirty="0">
                <a:solidFill>
                  <a:srgbClr val="3B3535"/>
                </a:solidFill>
                <a:latin typeface="Sora"/>
                <a:ea typeface="Sora"/>
                <a:cs typeface="Sora"/>
                <a:sym typeface="Sora"/>
              </a:rPr>
              <a:t>Manufacturing Transformation</a:t>
            </a:r>
            <a:endParaRPr sz="2350" b="0" i="0" u="none" strike="noStrike" cap="none" dirty="0"/>
          </a:p>
        </p:txBody>
      </p:sp>
      <p:sp>
        <p:nvSpPr>
          <p:cNvPr id="55" name="Google Shape;55;p11"/>
          <p:cNvSpPr/>
          <p:nvPr/>
        </p:nvSpPr>
        <p:spPr>
          <a:xfrm>
            <a:off x="970717" y="4217670"/>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dirty="0">
                <a:solidFill>
                  <a:srgbClr val="3B3535"/>
                </a:solidFill>
                <a:latin typeface="Sora"/>
                <a:ea typeface="Sora"/>
                <a:cs typeface="Sora"/>
                <a:sym typeface="Sora"/>
              </a:rPr>
              <a:t>Aimed to boost efficiency, quality assurance, and real-time decision-making, while reducing risks. This involved leveraging technologies such as:</a:t>
            </a:r>
            <a:endParaRPr sz="1850" b="0" i="0" u="none" strike="noStrike" cap="none" dirty="0"/>
          </a:p>
        </p:txBody>
      </p:sp>
      <p:sp>
        <p:nvSpPr>
          <p:cNvPr id="56" name="Google Shape;56;p11"/>
          <p:cNvSpPr/>
          <p:nvPr/>
        </p:nvSpPr>
        <p:spPr>
          <a:xfrm>
            <a:off x="970717" y="5468660"/>
            <a:ext cx="603730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Robotics</a:t>
            </a:r>
            <a:endParaRPr sz="1450" b="0" i="0" u="none" strike="noStrike" cap="none"/>
          </a:p>
        </p:txBody>
      </p:sp>
      <p:sp>
        <p:nvSpPr>
          <p:cNvPr id="57" name="Google Shape;57;p11"/>
          <p:cNvSpPr/>
          <p:nvPr/>
        </p:nvSpPr>
        <p:spPr>
          <a:xfrm>
            <a:off x="970717" y="5914072"/>
            <a:ext cx="603730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IoT sensors</a:t>
            </a:r>
            <a:endParaRPr sz="1450" b="0" i="0" u="none" strike="noStrike" cap="none"/>
          </a:p>
        </p:txBody>
      </p:sp>
      <p:sp>
        <p:nvSpPr>
          <p:cNvPr id="58" name="Google Shape;58;p11"/>
          <p:cNvSpPr/>
          <p:nvPr/>
        </p:nvSpPr>
        <p:spPr>
          <a:xfrm>
            <a:off x="970717" y="6359485"/>
            <a:ext cx="603730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AI for predictive maintenance</a:t>
            </a:r>
            <a:endParaRPr sz="1450" b="0" i="0" u="none" strike="noStrike" cap="none"/>
          </a:p>
        </p:txBody>
      </p:sp>
      <p:sp>
        <p:nvSpPr>
          <p:cNvPr id="59" name="Google Shape;59;p11"/>
          <p:cNvSpPr/>
          <p:nvPr/>
        </p:nvSpPr>
        <p:spPr>
          <a:xfrm>
            <a:off x="970717" y="6804898"/>
            <a:ext cx="603730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Advanced data analytics</a:t>
            </a:r>
            <a:endParaRPr sz="1450" b="0" i="0" u="none" strike="noStrike" cap="none"/>
          </a:p>
        </p:txBody>
      </p:sp>
      <p:sp>
        <p:nvSpPr>
          <p:cNvPr id="60" name="Google Shape;60;p11"/>
          <p:cNvSpPr/>
          <p:nvPr/>
        </p:nvSpPr>
        <p:spPr>
          <a:xfrm>
            <a:off x="970717" y="7297698"/>
            <a:ext cx="6037302" cy="1516380"/>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dirty="0">
                <a:solidFill>
                  <a:srgbClr val="3B3535"/>
                </a:solidFill>
                <a:latin typeface="Sora"/>
                <a:ea typeface="Sora"/>
                <a:cs typeface="Sora"/>
                <a:sym typeface="Sora"/>
              </a:rPr>
              <a:t>A flagship project, the Global Manufacturing Data Fabric (GMDF), connected all manufacturing sites for real-time visibility and quality monitoring.</a:t>
            </a:r>
            <a:endParaRPr sz="1850" b="0" i="0" u="none" strike="noStrike" cap="none" dirty="0"/>
          </a:p>
        </p:txBody>
      </p:sp>
      <p:sp>
        <p:nvSpPr>
          <p:cNvPr id="61" name="Google Shape;61;p11"/>
          <p:cNvSpPr/>
          <p:nvPr/>
        </p:nvSpPr>
        <p:spPr>
          <a:xfrm>
            <a:off x="7409974" y="2948821"/>
            <a:ext cx="6462117" cy="6077664"/>
          </a:xfrm>
          <a:prstGeom prst="roundRect">
            <a:avLst>
              <a:gd name="adj" fmla="val 1310"/>
            </a:avLst>
          </a:prstGeom>
          <a:noFill/>
          <a:ln w="22850"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7432834" y="2971681"/>
            <a:ext cx="6416397" cy="568643"/>
          </a:xfrm>
          <a:prstGeom prst="roundRect">
            <a:avLst>
              <a:gd name="adj" fmla="val 9178"/>
            </a:avLst>
          </a:prstGeom>
          <a:solidFill>
            <a:srgbClr val="F9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7622381" y="3729871"/>
            <a:ext cx="3924776"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Innovation &amp; Patient Care</a:t>
            </a:r>
            <a:endParaRPr sz="2350" b="0" i="0" u="none" strike="noStrike" cap="none"/>
          </a:p>
        </p:txBody>
      </p:sp>
      <p:sp>
        <p:nvSpPr>
          <p:cNvPr id="64" name="Google Shape;64;p11"/>
          <p:cNvSpPr/>
          <p:nvPr/>
        </p:nvSpPr>
        <p:spPr>
          <a:xfrm>
            <a:off x="7622381" y="4217670"/>
            <a:ext cx="6037302" cy="758190"/>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Lilly extended its digital efforts to enhance core business areas, focusing on:</a:t>
            </a:r>
            <a:endParaRPr sz="1850" b="0" i="0" u="none" strike="noStrike" cap="none"/>
          </a:p>
        </p:txBody>
      </p:sp>
      <p:sp>
        <p:nvSpPr>
          <p:cNvPr id="65" name="Google Shape;65;p11"/>
          <p:cNvSpPr/>
          <p:nvPr/>
        </p:nvSpPr>
        <p:spPr>
          <a:xfrm>
            <a:off x="7622381" y="5089565"/>
            <a:ext cx="603730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Leveraging AI for accelerated drug discovery</a:t>
            </a:r>
            <a:endParaRPr sz="1450" b="0" i="0" u="none" strike="noStrike" cap="none"/>
          </a:p>
        </p:txBody>
      </p:sp>
      <p:sp>
        <p:nvSpPr>
          <p:cNvPr id="66" name="Google Shape;66;p11"/>
          <p:cNvSpPr/>
          <p:nvPr/>
        </p:nvSpPr>
        <p:spPr>
          <a:xfrm>
            <a:off x="7622381" y="5534978"/>
            <a:ext cx="6037302" cy="758190"/>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Launching LillyDirect, a direct-to-patient platform for chronic conditions</a:t>
            </a:r>
            <a:endParaRPr sz="1450" b="0" i="0" u="none" strike="noStrike" cap="none"/>
          </a:p>
        </p:txBody>
      </p:sp>
      <p:sp>
        <p:nvSpPr>
          <p:cNvPr id="67" name="Google Shape;67;p11"/>
          <p:cNvSpPr/>
          <p:nvPr/>
        </p:nvSpPr>
        <p:spPr>
          <a:xfrm>
            <a:off x="7622381" y="6406872"/>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These initiatives underscored their commitment to innovation and improving patient access and care.</a:t>
            </a:r>
            <a:endParaRPr sz="18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p:nvPr/>
        </p:nvSpPr>
        <p:spPr>
          <a:xfrm>
            <a:off x="758309" y="776407"/>
            <a:ext cx="8007429" cy="62353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0" i="0" u="none" strike="noStrike" cap="none">
                <a:solidFill>
                  <a:srgbClr val="1F1E1E"/>
                </a:solidFill>
                <a:latin typeface="Sora"/>
                <a:ea typeface="Sora"/>
                <a:cs typeface="Sora"/>
                <a:sym typeface="Sora"/>
              </a:rPr>
              <a:t>Risks and Mitigation Strategies</a:t>
            </a:r>
            <a:endParaRPr sz="3900" b="0" i="0" u="none" strike="noStrike" cap="none"/>
          </a:p>
        </p:txBody>
      </p:sp>
      <p:sp>
        <p:nvSpPr>
          <p:cNvPr id="74" name="Google Shape;74;p12"/>
          <p:cNvSpPr/>
          <p:nvPr/>
        </p:nvSpPr>
        <p:spPr>
          <a:xfrm>
            <a:off x="758309" y="2040493"/>
            <a:ext cx="6462117" cy="91440"/>
          </a:xfrm>
          <a:prstGeom prst="roundRect">
            <a:avLst>
              <a:gd name="adj" fmla="val 87077"/>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3704987" y="1779032"/>
            <a:ext cx="568643" cy="568643"/>
          </a:xfrm>
          <a:prstGeom prst="roundRect">
            <a:avLst>
              <a:gd name="adj" fmla="val 160804"/>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2" descr="preencoded.png"/>
          <p:cNvPicPr preferRelativeResize="0"/>
          <p:nvPr/>
        </p:nvPicPr>
        <p:blipFill rotWithShape="1">
          <a:blip r:embed="rId3">
            <a:alphaModFix/>
          </a:blip>
          <a:srcRect/>
          <a:stretch/>
        </p:blipFill>
        <p:spPr>
          <a:xfrm>
            <a:off x="3875603" y="1921193"/>
            <a:ext cx="227409" cy="284321"/>
          </a:xfrm>
          <a:prstGeom prst="rect">
            <a:avLst/>
          </a:prstGeom>
          <a:noFill/>
          <a:ln>
            <a:noFill/>
          </a:ln>
        </p:spPr>
      </p:pic>
      <p:sp>
        <p:nvSpPr>
          <p:cNvPr id="77" name="Google Shape;77;p12"/>
          <p:cNvSpPr/>
          <p:nvPr/>
        </p:nvSpPr>
        <p:spPr>
          <a:xfrm>
            <a:off x="970717" y="2537222"/>
            <a:ext cx="5686425"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0" i="0" u="none" strike="noStrike" cap="none">
                <a:solidFill>
                  <a:srgbClr val="3B3535"/>
                </a:solidFill>
                <a:latin typeface="Sora"/>
                <a:ea typeface="Sora"/>
                <a:cs typeface="Sora"/>
                <a:sym typeface="Sora"/>
              </a:rPr>
              <a:t>Workforce Resistance to Automation</a:t>
            </a:r>
            <a:endParaRPr sz="2350" b="0" i="0" u="none" strike="noStrike" cap="none"/>
          </a:p>
        </p:txBody>
      </p:sp>
      <p:sp>
        <p:nvSpPr>
          <p:cNvPr id="78" name="Google Shape;78;p12"/>
          <p:cNvSpPr/>
          <p:nvPr/>
        </p:nvSpPr>
        <p:spPr>
          <a:xfrm>
            <a:off x="970717" y="3025021"/>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Gradual introduction of robotics as safety tools fostered employee acceptance and smooth integration.</a:t>
            </a:r>
            <a:endParaRPr sz="1850" b="0" i="0" u="none" strike="noStrike" cap="none"/>
          </a:p>
        </p:txBody>
      </p:sp>
      <p:sp>
        <p:nvSpPr>
          <p:cNvPr id="79" name="Google Shape;79;p12"/>
          <p:cNvSpPr/>
          <p:nvPr/>
        </p:nvSpPr>
        <p:spPr>
          <a:xfrm>
            <a:off x="7409974" y="2040493"/>
            <a:ext cx="6462117" cy="91440"/>
          </a:xfrm>
          <a:prstGeom prst="roundRect">
            <a:avLst>
              <a:gd name="adj" fmla="val 87077"/>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10356652" y="1779032"/>
            <a:ext cx="568643" cy="568643"/>
          </a:xfrm>
          <a:prstGeom prst="roundRect">
            <a:avLst>
              <a:gd name="adj" fmla="val 160804"/>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2" descr="preencoded.png"/>
          <p:cNvPicPr preferRelativeResize="0"/>
          <p:nvPr/>
        </p:nvPicPr>
        <p:blipFill rotWithShape="1">
          <a:blip r:embed="rId4">
            <a:alphaModFix/>
          </a:blip>
          <a:srcRect/>
          <a:stretch/>
        </p:blipFill>
        <p:spPr>
          <a:xfrm>
            <a:off x="10527268" y="1921193"/>
            <a:ext cx="227409" cy="284321"/>
          </a:xfrm>
          <a:prstGeom prst="rect">
            <a:avLst/>
          </a:prstGeom>
          <a:noFill/>
          <a:ln>
            <a:noFill/>
          </a:ln>
        </p:spPr>
      </p:pic>
      <p:sp>
        <p:nvSpPr>
          <p:cNvPr id="82" name="Google Shape;82;p12"/>
          <p:cNvSpPr/>
          <p:nvPr/>
        </p:nvSpPr>
        <p:spPr>
          <a:xfrm>
            <a:off x="7622381" y="2537222"/>
            <a:ext cx="4080629"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0" i="0" u="none" strike="noStrike" cap="none">
                <a:solidFill>
                  <a:srgbClr val="3B3535"/>
                </a:solidFill>
                <a:latin typeface="Sora"/>
                <a:ea typeface="Sora"/>
                <a:cs typeface="Sora"/>
                <a:sym typeface="Sora"/>
              </a:rPr>
              <a:t>Legacy System Integration</a:t>
            </a:r>
            <a:endParaRPr sz="2350" b="0" i="0" u="none" strike="noStrike" cap="none"/>
          </a:p>
        </p:txBody>
      </p:sp>
      <p:sp>
        <p:nvSpPr>
          <p:cNvPr id="83" name="Google Shape;83;p12"/>
          <p:cNvSpPr/>
          <p:nvPr/>
        </p:nvSpPr>
        <p:spPr>
          <a:xfrm>
            <a:off x="7622381" y="3025021"/>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Adaptable GMDF interfaces connected existing systems, ensuring seamless data exchange and unified visibility.</a:t>
            </a:r>
            <a:endParaRPr sz="1850" b="0" i="0" u="none" strike="noStrike" cap="none"/>
          </a:p>
        </p:txBody>
      </p:sp>
      <p:sp>
        <p:nvSpPr>
          <p:cNvPr id="84" name="Google Shape;84;p12"/>
          <p:cNvSpPr/>
          <p:nvPr/>
        </p:nvSpPr>
        <p:spPr>
          <a:xfrm>
            <a:off x="758309" y="4825722"/>
            <a:ext cx="6462117" cy="91440"/>
          </a:xfrm>
          <a:prstGeom prst="roundRect">
            <a:avLst>
              <a:gd name="adj" fmla="val 87077"/>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2"/>
          <p:cNvSpPr/>
          <p:nvPr/>
        </p:nvSpPr>
        <p:spPr>
          <a:xfrm>
            <a:off x="3704987" y="4564261"/>
            <a:ext cx="568643" cy="568643"/>
          </a:xfrm>
          <a:prstGeom prst="roundRect">
            <a:avLst>
              <a:gd name="adj" fmla="val 160804"/>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2" descr="preencoded.png"/>
          <p:cNvPicPr preferRelativeResize="0"/>
          <p:nvPr/>
        </p:nvPicPr>
        <p:blipFill rotWithShape="1">
          <a:blip r:embed="rId5">
            <a:alphaModFix/>
          </a:blip>
          <a:srcRect/>
          <a:stretch/>
        </p:blipFill>
        <p:spPr>
          <a:xfrm>
            <a:off x="3875603" y="4706422"/>
            <a:ext cx="227409" cy="284321"/>
          </a:xfrm>
          <a:prstGeom prst="rect">
            <a:avLst/>
          </a:prstGeom>
          <a:noFill/>
          <a:ln>
            <a:noFill/>
          </a:ln>
        </p:spPr>
      </p:pic>
      <p:sp>
        <p:nvSpPr>
          <p:cNvPr id="87" name="Google Shape;87;p12"/>
          <p:cNvSpPr/>
          <p:nvPr/>
        </p:nvSpPr>
        <p:spPr>
          <a:xfrm>
            <a:off x="970717" y="5322451"/>
            <a:ext cx="3624977"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0" i="0" u="none" strike="noStrike" cap="none">
                <a:solidFill>
                  <a:srgbClr val="3B3535"/>
                </a:solidFill>
                <a:latin typeface="Sora"/>
                <a:ea typeface="Sora"/>
                <a:cs typeface="Sora"/>
                <a:sym typeface="Sora"/>
              </a:rPr>
              <a:t>Regulatory Compliance</a:t>
            </a:r>
            <a:endParaRPr sz="2350" b="0" i="0" u="none" strike="noStrike" cap="none"/>
          </a:p>
        </p:txBody>
      </p:sp>
      <p:sp>
        <p:nvSpPr>
          <p:cNvPr id="88" name="Google Shape;88;p12"/>
          <p:cNvSpPr/>
          <p:nvPr/>
        </p:nvSpPr>
        <p:spPr>
          <a:xfrm>
            <a:off x="970717" y="5810250"/>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Robust governance and validation ensured new tech met GMP standards, maintaining full regulatory compliance and quality.</a:t>
            </a:r>
            <a:endParaRPr sz="1850" b="0" i="0" u="none" strike="noStrike" cap="none"/>
          </a:p>
        </p:txBody>
      </p:sp>
      <p:sp>
        <p:nvSpPr>
          <p:cNvPr id="89" name="Google Shape;89;p12"/>
          <p:cNvSpPr/>
          <p:nvPr/>
        </p:nvSpPr>
        <p:spPr>
          <a:xfrm>
            <a:off x="7409974" y="4825722"/>
            <a:ext cx="6462117" cy="91440"/>
          </a:xfrm>
          <a:prstGeom prst="roundRect">
            <a:avLst>
              <a:gd name="adj" fmla="val 87077"/>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p:nvPr/>
        </p:nvSpPr>
        <p:spPr>
          <a:xfrm>
            <a:off x="10356652" y="4564261"/>
            <a:ext cx="568643" cy="568643"/>
          </a:xfrm>
          <a:prstGeom prst="roundRect">
            <a:avLst>
              <a:gd name="adj" fmla="val 160804"/>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2" descr="preencoded.png"/>
          <p:cNvPicPr preferRelativeResize="0"/>
          <p:nvPr/>
        </p:nvPicPr>
        <p:blipFill rotWithShape="1">
          <a:blip r:embed="rId6">
            <a:alphaModFix/>
          </a:blip>
          <a:srcRect/>
          <a:stretch/>
        </p:blipFill>
        <p:spPr>
          <a:xfrm>
            <a:off x="10527268" y="4706422"/>
            <a:ext cx="227409" cy="284321"/>
          </a:xfrm>
          <a:prstGeom prst="rect">
            <a:avLst/>
          </a:prstGeom>
          <a:noFill/>
          <a:ln>
            <a:noFill/>
          </a:ln>
        </p:spPr>
      </p:pic>
      <p:sp>
        <p:nvSpPr>
          <p:cNvPr id="92" name="Google Shape;92;p12"/>
          <p:cNvSpPr/>
          <p:nvPr/>
        </p:nvSpPr>
        <p:spPr>
          <a:xfrm>
            <a:off x="7622381" y="5322451"/>
            <a:ext cx="4483894"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0" i="0" u="none" strike="noStrike" cap="none">
                <a:solidFill>
                  <a:srgbClr val="3B3535"/>
                </a:solidFill>
                <a:latin typeface="Sora"/>
                <a:ea typeface="Sora"/>
                <a:cs typeface="Sora"/>
                <a:sym typeface="Sora"/>
              </a:rPr>
              <a:t>Cybersecurity Vulnerabilities</a:t>
            </a:r>
            <a:endParaRPr sz="2350" b="0" i="0" u="none" strike="noStrike" cap="none"/>
          </a:p>
        </p:txBody>
      </p:sp>
      <p:sp>
        <p:nvSpPr>
          <p:cNvPr id="93" name="Google Shape;93;p12"/>
          <p:cNvSpPr/>
          <p:nvPr/>
        </p:nvSpPr>
        <p:spPr>
          <a:xfrm>
            <a:off x="7622381" y="5810250"/>
            <a:ext cx="603730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Comprehensive IT/OT security and continuous monitoring protected data and operations from cyber threats, ensuring continuity.</a:t>
            </a:r>
            <a:endParaRPr sz="1850" b="0" i="0" u="none" strike="noStrike" cap="none"/>
          </a:p>
        </p:txBody>
      </p:sp>
      <p:sp>
        <p:nvSpPr>
          <p:cNvPr id="94" name="Google Shape;94;p12"/>
          <p:cNvSpPr/>
          <p:nvPr/>
        </p:nvSpPr>
        <p:spPr>
          <a:xfrm>
            <a:off x="758309" y="7610951"/>
            <a:ext cx="13113782" cy="91440"/>
          </a:xfrm>
          <a:prstGeom prst="roundRect">
            <a:avLst>
              <a:gd name="adj" fmla="val 87077"/>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7030879" y="7349490"/>
            <a:ext cx="568643" cy="568643"/>
          </a:xfrm>
          <a:prstGeom prst="roundRect">
            <a:avLst>
              <a:gd name="adj" fmla="val 160804"/>
            </a:avLst>
          </a:prstGeom>
          <a:solidFill>
            <a:srgbClr val="DA1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2" descr="preencoded.png"/>
          <p:cNvPicPr preferRelativeResize="0"/>
          <p:nvPr/>
        </p:nvPicPr>
        <p:blipFill rotWithShape="1">
          <a:blip r:embed="rId7">
            <a:alphaModFix/>
          </a:blip>
          <a:srcRect/>
          <a:stretch/>
        </p:blipFill>
        <p:spPr>
          <a:xfrm>
            <a:off x="7201495" y="7491651"/>
            <a:ext cx="227409" cy="284321"/>
          </a:xfrm>
          <a:prstGeom prst="rect">
            <a:avLst/>
          </a:prstGeom>
          <a:noFill/>
          <a:ln>
            <a:noFill/>
          </a:ln>
        </p:spPr>
      </p:pic>
      <p:sp>
        <p:nvSpPr>
          <p:cNvPr id="97" name="Google Shape;97;p12"/>
          <p:cNvSpPr/>
          <p:nvPr/>
        </p:nvSpPr>
        <p:spPr>
          <a:xfrm>
            <a:off x="970717" y="8107680"/>
            <a:ext cx="3450788"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0" i="0" u="none" strike="noStrike" cap="none">
                <a:solidFill>
                  <a:srgbClr val="3B3535"/>
                </a:solidFill>
                <a:latin typeface="Sora"/>
                <a:ea typeface="Sora"/>
                <a:cs typeface="Sora"/>
                <a:sym typeface="Sora"/>
              </a:rPr>
              <a:t>Data Privacy Concerns</a:t>
            </a:r>
            <a:endParaRPr sz="2350" b="0" i="0" u="none" strike="noStrike" cap="none"/>
          </a:p>
        </p:txBody>
      </p:sp>
      <p:sp>
        <p:nvSpPr>
          <p:cNvPr id="98" name="Google Shape;98;p12"/>
          <p:cNvSpPr/>
          <p:nvPr/>
        </p:nvSpPr>
        <p:spPr>
          <a:xfrm>
            <a:off x="970717" y="8595479"/>
            <a:ext cx="12688967" cy="37909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Strong data management frameworks aligned with international privacy regulations</a:t>
            </a:r>
            <a:endParaRPr sz="1850" b="0" i="0" u="none" strike="noStrike" cap="none"/>
          </a:p>
        </p:txBody>
      </p:sp>
      <p:sp>
        <p:nvSpPr>
          <p:cNvPr id="99" name="Google Shape;99;p12"/>
          <p:cNvSpPr/>
          <p:nvPr/>
        </p:nvSpPr>
        <p:spPr>
          <a:xfrm>
            <a:off x="970717" y="9088279"/>
            <a:ext cx="12688967" cy="37909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dirty="0">
                <a:solidFill>
                  <a:srgbClr val="3B3535"/>
                </a:solidFill>
                <a:latin typeface="Sora"/>
                <a:ea typeface="Sora"/>
                <a:cs typeface="Sora"/>
                <a:sym typeface="Sora"/>
              </a:rPr>
              <a:t>Preserved trust with patients, healthcare providers, and regulators</a:t>
            </a:r>
            <a:endParaRPr sz="1850" b="0" i="0" u="none" strike="noStrike" cap="none" dirty="0"/>
          </a:p>
        </p:txBody>
      </p:sp>
      <p:sp>
        <p:nvSpPr>
          <p:cNvPr id="100" name="Google Shape;100;p12"/>
          <p:cNvSpPr/>
          <p:nvPr/>
        </p:nvSpPr>
        <p:spPr>
          <a:xfrm>
            <a:off x="758309" y="9893022"/>
            <a:ext cx="13113782" cy="303252"/>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SzPts val="1450"/>
              <a:buFont typeface="Arial"/>
              <a:buNone/>
            </a:pPr>
            <a:endParaRPr sz="14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p:nvPr/>
        </p:nvSpPr>
        <p:spPr>
          <a:xfrm>
            <a:off x="758309" y="3254335"/>
            <a:ext cx="13113782" cy="1247061"/>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0" i="0" u="none" strike="noStrike" cap="none">
                <a:solidFill>
                  <a:srgbClr val="1F1E1E"/>
                </a:solidFill>
                <a:latin typeface="Sora"/>
                <a:ea typeface="Sora"/>
                <a:cs typeface="Sora"/>
                <a:sym typeface="Sora"/>
              </a:rPr>
              <a:t>Change &amp; People Management: Strategies and Impacts</a:t>
            </a:r>
            <a:endParaRPr sz="3900" b="0" i="0" u="none" strike="noStrike" cap="none"/>
          </a:p>
        </p:txBody>
      </p:sp>
      <p:sp>
        <p:nvSpPr>
          <p:cNvPr id="107" name="Google Shape;107;p13"/>
          <p:cNvSpPr/>
          <p:nvPr/>
        </p:nvSpPr>
        <p:spPr>
          <a:xfrm>
            <a:off x="758309" y="5449133"/>
            <a:ext cx="4276487" cy="189548"/>
          </a:xfrm>
          <a:prstGeom prst="roundRect">
            <a:avLst>
              <a:gd name="adj" fmla="val 42007"/>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947857" y="5828228"/>
            <a:ext cx="3867864" cy="374094"/>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Assessment &amp; Alignment</a:t>
            </a:r>
            <a:endParaRPr sz="2350" b="0" i="0" u="none" strike="noStrike" cap="none"/>
          </a:p>
        </p:txBody>
      </p:sp>
      <p:sp>
        <p:nvSpPr>
          <p:cNvPr id="109" name="Google Shape;109;p13"/>
          <p:cNvSpPr/>
          <p:nvPr/>
        </p:nvSpPr>
        <p:spPr>
          <a:xfrm>
            <a:off x="947857" y="6316028"/>
            <a:ext cx="3897392" cy="606504"/>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3B3535"/>
              </a:buClr>
              <a:buSzPts val="1450"/>
              <a:buFont typeface="Sora"/>
              <a:buNone/>
            </a:pPr>
            <a:r>
              <a:rPr lang="en-US" sz="1450" b="1" i="0" u="none" strike="noStrike" cap="none">
                <a:solidFill>
                  <a:srgbClr val="3B3535"/>
                </a:solidFill>
                <a:latin typeface="Sora"/>
                <a:ea typeface="Sora"/>
                <a:cs typeface="Sora"/>
                <a:sym typeface="Sora"/>
              </a:rPr>
              <a:t>Assessed existing skills and aligned digital tools with patient outcomes.</a:t>
            </a:r>
            <a:endParaRPr sz="1450" b="0" i="0" u="none" strike="noStrike" cap="none"/>
          </a:p>
        </p:txBody>
      </p:sp>
      <p:sp>
        <p:nvSpPr>
          <p:cNvPr id="110" name="Google Shape;110;p13"/>
          <p:cNvSpPr/>
          <p:nvPr/>
        </p:nvSpPr>
        <p:spPr>
          <a:xfrm>
            <a:off x="5176957" y="5164812"/>
            <a:ext cx="4276487" cy="189548"/>
          </a:xfrm>
          <a:prstGeom prst="roundRect">
            <a:avLst>
              <a:gd name="adj" fmla="val 42007"/>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5366504" y="5543907"/>
            <a:ext cx="3897392" cy="748189"/>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Implementation &amp; Support</a:t>
            </a:r>
            <a:endParaRPr sz="2350" b="0" i="0" u="none" strike="noStrike" cap="none"/>
          </a:p>
        </p:txBody>
      </p:sp>
      <p:sp>
        <p:nvSpPr>
          <p:cNvPr id="112" name="Google Shape;112;p13"/>
          <p:cNvSpPr/>
          <p:nvPr/>
        </p:nvSpPr>
        <p:spPr>
          <a:xfrm>
            <a:off x="5366504" y="6405801"/>
            <a:ext cx="3897392" cy="606504"/>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3B3535"/>
              </a:buClr>
              <a:buSzPts val="1450"/>
              <a:buFont typeface="Sora"/>
              <a:buNone/>
            </a:pPr>
            <a:r>
              <a:rPr lang="en-US" sz="1450" b="1" i="0" u="none" strike="noStrike" cap="none">
                <a:solidFill>
                  <a:srgbClr val="3B3535"/>
                </a:solidFill>
                <a:latin typeface="Sora"/>
                <a:ea typeface="Sora"/>
                <a:cs typeface="Sora"/>
                <a:sym typeface="Sora"/>
              </a:rPr>
              <a:t>Delivered targeted training programmes and robust support.</a:t>
            </a:r>
            <a:endParaRPr sz="1450" b="0" i="0" u="none" strike="noStrike" cap="none"/>
          </a:p>
        </p:txBody>
      </p:sp>
      <p:sp>
        <p:nvSpPr>
          <p:cNvPr id="113" name="Google Shape;113;p13"/>
          <p:cNvSpPr/>
          <p:nvPr/>
        </p:nvSpPr>
        <p:spPr>
          <a:xfrm>
            <a:off x="9595604" y="4880491"/>
            <a:ext cx="4276487" cy="189548"/>
          </a:xfrm>
          <a:prstGeom prst="roundRect">
            <a:avLst>
              <a:gd name="adj" fmla="val 42007"/>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785152" y="5259586"/>
            <a:ext cx="3897392" cy="748189"/>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Reinforcement &amp; Integration</a:t>
            </a:r>
            <a:endParaRPr sz="2350" b="0" i="0" u="none" strike="noStrike" cap="none"/>
          </a:p>
        </p:txBody>
      </p:sp>
      <p:sp>
        <p:nvSpPr>
          <p:cNvPr id="115" name="Google Shape;115;p13"/>
          <p:cNvSpPr/>
          <p:nvPr/>
        </p:nvSpPr>
        <p:spPr>
          <a:xfrm>
            <a:off x="9785152" y="6121479"/>
            <a:ext cx="3897392" cy="606504"/>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3B3535"/>
              </a:buClr>
              <a:buSzPts val="1450"/>
              <a:buFont typeface="Sora"/>
              <a:buNone/>
            </a:pPr>
            <a:r>
              <a:rPr lang="en-US" sz="1450" b="1" i="0" u="none" strike="noStrike" cap="none">
                <a:solidFill>
                  <a:srgbClr val="3B3535"/>
                </a:solidFill>
                <a:latin typeface="Sora"/>
                <a:ea typeface="Sora"/>
                <a:cs typeface="Sora"/>
                <a:sym typeface="Sora"/>
              </a:rPr>
              <a:t>Celebrated quick wins and embedded new digital practices.</a:t>
            </a:r>
            <a:endParaRPr sz="1450" b="0" i="0" u="none" strike="noStrike" cap="none"/>
          </a:p>
        </p:txBody>
      </p:sp>
      <p:sp>
        <p:nvSpPr>
          <p:cNvPr id="116" name="Google Shape;116;p13"/>
          <p:cNvSpPr/>
          <p:nvPr/>
        </p:nvSpPr>
        <p:spPr>
          <a:xfrm>
            <a:off x="758309" y="7415093"/>
            <a:ext cx="13113782" cy="303252"/>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SzPts val="1450"/>
              <a:buFont typeface="Arial"/>
              <a:buNone/>
            </a:pPr>
            <a:endParaRPr sz="14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p:nvPr/>
        </p:nvSpPr>
        <p:spPr>
          <a:xfrm>
            <a:off x="758309" y="1754862"/>
            <a:ext cx="4988838" cy="62353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1" i="0" u="none" strike="noStrike" cap="none">
                <a:solidFill>
                  <a:srgbClr val="1F1E1E"/>
                </a:solidFill>
                <a:latin typeface="Sora"/>
                <a:ea typeface="Sora"/>
                <a:cs typeface="Sora"/>
                <a:sym typeface="Sora"/>
              </a:rPr>
              <a:t>Research Insights</a:t>
            </a:r>
            <a:endParaRPr sz="3900" b="0" i="0" u="none" strike="noStrike" cap="none"/>
          </a:p>
        </p:txBody>
      </p:sp>
      <p:sp>
        <p:nvSpPr>
          <p:cNvPr id="123" name="Google Shape;123;p14"/>
          <p:cNvSpPr/>
          <p:nvPr/>
        </p:nvSpPr>
        <p:spPr>
          <a:xfrm>
            <a:off x="758309" y="2852261"/>
            <a:ext cx="3337679" cy="311706"/>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1950"/>
              <a:buFont typeface="Sora"/>
              <a:buNone/>
            </a:pPr>
            <a:r>
              <a:rPr lang="en-US" sz="1950" b="1" i="0" u="none" strike="noStrike" cap="none">
                <a:solidFill>
                  <a:srgbClr val="1F1E1E"/>
                </a:solidFill>
                <a:latin typeface="Sora"/>
                <a:ea typeface="Sora"/>
                <a:cs typeface="Sora"/>
                <a:sym typeface="Sora"/>
              </a:rPr>
              <a:t>Manufacturing Excellence</a:t>
            </a:r>
            <a:endParaRPr sz="1950" b="0" i="0" u="none" strike="noStrike" cap="none"/>
          </a:p>
        </p:txBody>
      </p:sp>
      <p:sp>
        <p:nvSpPr>
          <p:cNvPr id="124" name="Google Shape;124;p14"/>
          <p:cNvSpPr/>
          <p:nvPr/>
        </p:nvSpPr>
        <p:spPr>
          <a:xfrm>
            <a:off x="758309" y="3353514"/>
            <a:ext cx="6325672" cy="189547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The impact of Lilly’s transformation is measurable. At their North Carolina facility, automation reduced variability by 40%, prevented 95% of quality issues, and shortened batch release times by 60%. Flexible lines improved utilisation by 35%.</a:t>
            </a:r>
            <a:endParaRPr sz="1850" b="0" i="0" u="none" strike="noStrike" cap="none"/>
          </a:p>
        </p:txBody>
      </p:sp>
      <p:pic>
        <p:nvPicPr>
          <p:cNvPr id="125" name="Google Shape;125;p14" descr="preencoded.png"/>
          <p:cNvPicPr preferRelativeResize="0"/>
          <p:nvPr/>
        </p:nvPicPr>
        <p:blipFill rotWithShape="1">
          <a:blip r:embed="rId3">
            <a:alphaModFix/>
          </a:blip>
          <a:srcRect/>
          <a:stretch/>
        </p:blipFill>
        <p:spPr>
          <a:xfrm>
            <a:off x="758309" y="5462230"/>
            <a:ext cx="6325672" cy="3132773"/>
          </a:xfrm>
          <a:prstGeom prst="rect">
            <a:avLst/>
          </a:prstGeom>
          <a:noFill/>
          <a:ln>
            <a:noFill/>
          </a:ln>
        </p:spPr>
      </p:pic>
      <p:sp>
        <p:nvSpPr>
          <p:cNvPr id="126" name="Google Shape;126;p14"/>
          <p:cNvSpPr/>
          <p:nvPr/>
        </p:nvSpPr>
        <p:spPr>
          <a:xfrm>
            <a:off x="758309" y="8625483"/>
            <a:ext cx="189548" cy="189548"/>
          </a:xfrm>
          <a:prstGeom prst="roundRect">
            <a:avLst>
              <a:gd name="adj" fmla="val 9648"/>
            </a:avLst>
          </a:prstGeom>
          <a:solidFill>
            <a:srgbClr val="440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1008817" y="8625483"/>
            <a:ext cx="1216581" cy="37909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3535"/>
              </a:buClr>
              <a:buSzPts val="1450"/>
              <a:buFont typeface="Sora"/>
              <a:buNone/>
            </a:pPr>
            <a:r>
              <a:rPr lang="en-US" sz="1450" b="0" i="0" u="none" strike="noStrike" cap="none">
                <a:solidFill>
                  <a:srgbClr val="3B3535"/>
                </a:solidFill>
                <a:latin typeface="Sora"/>
                <a:ea typeface="Sora"/>
                <a:cs typeface="Sora"/>
                <a:sym typeface="Sora"/>
              </a:rPr>
              <a:t>Quality Issues</a:t>
            </a:r>
            <a:endParaRPr sz="1450" b="0" i="0" u="none" strike="noStrike" cap="none"/>
          </a:p>
        </p:txBody>
      </p:sp>
      <p:sp>
        <p:nvSpPr>
          <p:cNvPr id="128" name="Google Shape;128;p14"/>
          <p:cNvSpPr/>
          <p:nvPr/>
        </p:nvSpPr>
        <p:spPr>
          <a:xfrm>
            <a:off x="2509718" y="8625483"/>
            <a:ext cx="189548" cy="189548"/>
          </a:xfrm>
          <a:prstGeom prst="roundRect">
            <a:avLst>
              <a:gd name="adj" fmla="val 9648"/>
            </a:avLst>
          </a:prstGeom>
          <a:solidFill>
            <a:srgbClr val="951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760226" y="8625483"/>
            <a:ext cx="952738" cy="1895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3535"/>
              </a:buClr>
              <a:buSzPts val="1450"/>
              <a:buFont typeface="Sora"/>
              <a:buNone/>
            </a:pPr>
            <a:r>
              <a:rPr lang="en-US" sz="1450" b="0" i="0" u="none" strike="noStrike" cap="none">
                <a:solidFill>
                  <a:srgbClr val="3B3535"/>
                </a:solidFill>
                <a:latin typeface="Sora"/>
                <a:ea typeface="Sora"/>
                <a:cs typeface="Sora"/>
                <a:sym typeface="Sora"/>
              </a:rPr>
              <a:t>Variability</a:t>
            </a:r>
            <a:endParaRPr sz="1450" b="0" i="0" u="none" strike="noStrike" cap="none"/>
          </a:p>
        </p:txBody>
      </p:sp>
      <p:sp>
        <p:nvSpPr>
          <p:cNvPr id="130" name="Google Shape;130;p14"/>
          <p:cNvSpPr/>
          <p:nvPr/>
        </p:nvSpPr>
        <p:spPr>
          <a:xfrm>
            <a:off x="3997285" y="8625483"/>
            <a:ext cx="189548" cy="189548"/>
          </a:xfrm>
          <a:prstGeom prst="roundRect">
            <a:avLst>
              <a:gd name="adj" fmla="val 9648"/>
            </a:avLst>
          </a:prstGeom>
          <a:solidFill>
            <a:srgbClr val="E31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247793" y="8625483"/>
            <a:ext cx="1216581" cy="37909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3535"/>
              </a:buClr>
              <a:buSzPts val="1450"/>
              <a:buFont typeface="Sora"/>
              <a:buNone/>
            </a:pPr>
            <a:r>
              <a:rPr lang="en-US" sz="1450" b="0" i="0" u="none" strike="noStrike" cap="none">
                <a:solidFill>
                  <a:srgbClr val="3B3535"/>
                </a:solidFill>
                <a:latin typeface="Sora"/>
                <a:ea typeface="Sora"/>
                <a:cs typeface="Sora"/>
                <a:sym typeface="Sora"/>
              </a:rPr>
              <a:t>Line Utilisation</a:t>
            </a:r>
            <a:endParaRPr sz="1450" b="0" i="0" u="none" strike="noStrike" cap="none"/>
          </a:p>
        </p:txBody>
      </p:sp>
      <p:sp>
        <p:nvSpPr>
          <p:cNvPr id="132" name="Google Shape;132;p14"/>
          <p:cNvSpPr/>
          <p:nvPr/>
        </p:nvSpPr>
        <p:spPr>
          <a:xfrm>
            <a:off x="5616773" y="8625483"/>
            <a:ext cx="189548" cy="189548"/>
          </a:xfrm>
          <a:prstGeom prst="roundRect">
            <a:avLst>
              <a:gd name="adj" fmla="val 9648"/>
            </a:avLst>
          </a:prstGeom>
          <a:solidFill>
            <a:srgbClr val="ED6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5867281" y="8625483"/>
            <a:ext cx="1216700" cy="37909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3535"/>
              </a:buClr>
              <a:buSzPts val="1450"/>
              <a:buFont typeface="Sora"/>
              <a:buNone/>
            </a:pPr>
            <a:r>
              <a:rPr lang="en-US" sz="1450" b="0" i="0" u="none" strike="noStrike" cap="none">
                <a:solidFill>
                  <a:srgbClr val="3B3535"/>
                </a:solidFill>
                <a:latin typeface="Sora"/>
                <a:ea typeface="Sora"/>
                <a:cs typeface="Sora"/>
                <a:sym typeface="Sora"/>
              </a:rPr>
              <a:t>Batch Release</a:t>
            </a:r>
            <a:endParaRPr sz="1450" b="0" i="0" u="none" strike="noStrike" cap="none"/>
          </a:p>
        </p:txBody>
      </p:sp>
      <p:sp>
        <p:nvSpPr>
          <p:cNvPr id="134" name="Google Shape;134;p14"/>
          <p:cNvSpPr/>
          <p:nvPr/>
        </p:nvSpPr>
        <p:spPr>
          <a:xfrm>
            <a:off x="7554039" y="2852261"/>
            <a:ext cx="3035737" cy="311706"/>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1950"/>
              <a:buFont typeface="Sora"/>
              <a:buNone/>
            </a:pPr>
            <a:r>
              <a:rPr lang="en-US" sz="1950" b="1" i="0" u="none" strike="noStrike" cap="none">
                <a:solidFill>
                  <a:srgbClr val="1F1E1E"/>
                </a:solidFill>
                <a:latin typeface="Sora"/>
                <a:ea typeface="Sora"/>
                <a:cs typeface="Sora"/>
                <a:sym typeface="Sora"/>
              </a:rPr>
              <a:t>Patient Care Innovation</a:t>
            </a:r>
            <a:endParaRPr sz="1950" b="0" i="0" u="none" strike="noStrike" cap="none"/>
          </a:p>
        </p:txBody>
      </p:sp>
      <p:sp>
        <p:nvSpPr>
          <p:cNvPr id="135" name="Google Shape;135;p14"/>
          <p:cNvSpPr/>
          <p:nvPr/>
        </p:nvSpPr>
        <p:spPr>
          <a:xfrm>
            <a:off x="7554039" y="3353514"/>
            <a:ext cx="6325672" cy="758190"/>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LillyDirect platform improved medication adherence by 32%</a:t>
            </a:r>
            <a:endParaRPr sz="1450" b="0" i="0" u="none" strike="noStrike" cap="none"/>
          </a:p>
        </p:txBody>
      </p:sp>
      <p:sp>
        <p:nvSpPr>
          <p:cNvPr id="136" name="Google Shape;136;p14"/>
          <p:cNvSpPr/>
          <p:nvPr/>
        </p:nvSpPr>
        <p:spPr>
          <a:xfrm>
            <a:off x="7554039" y="4178022"/>
            <a:ext cx="632567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Reduced medication errors by 60%</a:t>
            </a:r>
            <a:endParaRPr sz="1450" b="0" i="0" u="none" strike="noStrike" cap="none"/>
          </a:p>
        </p:txBody>
      </p:sp>
      <p:sp>
        <p:nvSpPr>
          <p:cNvPr id="137" name="Google Shape;137;p14"/>
          <p:cNvSpPr/>
          <p:nvPr/>
        </p:nvSpPr>
        <p:spPr>
          <a:xfrm>
            <a:off x="7554039" y="4623435"/>
            <a:ext cx="632567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Closed care gaps by 55%</a:t>
            </a:r>
            <a:endParaRPr sz="1450" b="0" i="0" u="none" strike="noStrike" cap="none"/>
          </a:p>
        </p:txBody>
      </p:sp>
      <p:sp>
        <p:nvSpPr>
          <p:cNvPr id="138" name="Google Shape;138;p14"/>
          <p:cNvSpPr/>
          <p:nvPr/>
        </p:nvSpPr>
        <p:spPr>
          <a:xfrm>
            <a:off x="7554039" y="5192078"/>
            <a:ext cx="3228737" cy="311706"/>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1950"/>
              <a:buFont typeface="Sora"/>
              <a:buNone/>
            </a:pPr>
            <a:r>
              <a:rPr lang="en-US" sz="1950" b="1" i="0" u="none" strike="noStrike" cap="none">
                <a:solidFill>
                  <a:srgbClr val="1F1E1E"/>
                </a:solidFill>
                <a:latin typeface="Sora"/>
                <a:ea typeface="Sora"/>
                <a:cs typeface="Sora"/>
                <a:sym typeface="Sora"/>
              </a:rPr>
              <a:t>Research &amp; Development</a:t>
            </a:r>
            <a:endParaRPr sz="1950" b="0" i="0" u="none" strike="noStrike" cap="none"/>
          </a:p>
        </p:txBody>
      </p:sp>
      <p:sp>
        <p:nvSpPr>
          <p:cNvPr id="139" name="Google Shape;139;p14"/>
          <p:cNvSpPr/>
          <p:nvPr/>
        </p:nvSpPr>
        <p:spPr>
          <a:xfrm>
            <a:off x="7554039" y="5693331"/>
            <a:ext cx="6325672" cy="758190"/>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AI partnerships cut drug development time by 30%</a:t>
            </a:r>
            <a:endParaRPr sz="1450" b="0" i="0" u="none" strike="noStrike" cap="none"/>
          </a:p>
        </p:txBody>
      </p:sp>
      <p:sp>
        <p:nvSpPr>
          <p:cNvPr id="140" name="Google Shape;140;p14"/>
          <p:cNvSpPr/>
          <p:nvPr/>
        </p:nvSpPr>
        <p:spPr>
          <a:xfrm>
            <a:off x="7554039" y="6517838"/>
            <a:ext cx="6325672" cy="379095"/>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Reduced clinical trial completion time by 25%</a:t>
            </a:r>
            <a:endParaRPr sz="1450" b="0" i="0" u="none" strike="noStrike" cap="none"/>
          </a:p>
        </p:txBody>
      </p:sp>
      <p:sp>
        <p:nvSpPr>
          <p:cNvPr id="141" name="Google Shape;141;p14"/>
          <p:cNvSpPr/>
          <p:nvPr/>
        </p:nvSpPr>
        <p:spPr>
          <a:xfrm>
            <a:off x="7554039" y="6963251"/>
            <a:ext cx="6325672" cy="758190"/>
          </a:xfrm>
          <a:prstGeom prst="rect">
            <a:avLst/>
          </a:prstGeom>
          <a:noFill/>
          <a:ln>
            <a:noFill/>
          </a:ln>
        </p:spPr>
        <p:txBody>
          <a:bodyPr spcFirstLastPara="1" wrap="square" lIns="0" tIns="0" rIns="0" bIns="0" anchor="t" anchorCtr="0">
            <a:noAutofit/>
          </a:bodyPr>
          <a:lstStyle/>
          <a:p>
            <a:pPr marL="342900" marR="0" lvl="0" indent="-342900" algn="l" rtl="0">
              <a:lnSpc>
                <a:spcPct val="162068"/>
              </a:lnSpc>
              <a:spcBef>
                <a:spcPts val="0"/>
              </a:spcBef>
              <a:spcAft>
                <a:spcPts val="0"/>
              </a:spcAft>
              <a:buClr>
                <a:srgbClr val="3B3535"/>
              </a:buClr>
              <a:buSzPts val="1450"/>
              <a:buFont typeface="Sora"/>
              <a:buChar char="•"/>
            </a:pPr>
            <a:r>
              <a:rPr lang="en-US" sz="1450" b="1" i="0" u="none" strike="noStrike" cap="none">
                <a:solidFill>
                  <a:srgbClr val="3B3535"/>
                </a:solidFill>
                <a:latin typeface="Sora"/>
                <a:ea typeface="Sora"/>
                <a:cs typeface="Sora"/>
                <a:sym typeface="Sora"/>
              </a:rPr>
              <a:t>Quality assurance systems at Irish site reduced recalls by 78%</a:t>
            </a:r>
            <a:endParaRPr sz="145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p:nvPr/>
        </p:nvSpPr>
        <p:spPr>
          <a:xfrm>
            <a:off x="758309" y="3092529"/>
            <a:ext cx="5288637" cy="62353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0" i="0" u="none" strike="noStrike" cap="none">
                <a:solidFill>
                  <a:srgbClr val="1F1E1E"/>
                </a:solidFill>
                <a:latin typeface="Sora"/>
                <a:ea typeface="Sora"/>
                <a:cs typeface="Sora"/>
                <a:sym typeface="Sora"/>
              </a:rPr>
              <a:t>Key Lessons Learned</a:t>
            </a:r>
            <a:endParaRPr sz="3900" b="0" i="0" u="none" strike="noStrike" cap="none"/>
          </a:p>
        </p:txBody>
      </p:sp>
      <p:sp>
        <p:nvSpPr>
          <p:cNvPr id="148" name="Google Shape;148;p15"/>
          <p:cNvSpPr/>
          <p:nvPr/>
        </p:nvSpPr>
        <p:spPr>
          <a:xfrm>
            <a:off x="758309" y="4095155"/>
            <a:ext cx="4244816" cy="3785116"/>
          </a:xfrm>
          <a:prstGeom prst="roundRect">
            <a:avLst>
              <a:gd name="adj" fmla="val 2104"/>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955477" y="4292322"/>
            <a:ext cx="3850481" cy="623411"/>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3B3535"/>
              </a:buClr>
              <a:buSzPts val="1950"/>
              <a:buFont typeface="Sora"/>
              <a:buNone/>
            </a:pPr>
            <a:r>
              <a:rPr lang="en-US" sz="1950" b="1" i="0" u="none" strike="noStrike" cap="none">
                <a:solidFill>
                  <a:srgbClr val="3B3535"/>
                </a:solidFill>
                <a:latin typeface="Sora"/>
                <a:ea typeface="Sora"/>
                <a:cs typeface="Sora"/>
                <a:sym typeface="Sora"/>
              </a:rPr>
              <a:t>Purpose-Driven Transformation</a:t>
            </a:r>
            <a:endParaRPr sz="1950" b="0" i="0" u="none" strike="noStrike" cap="none"/>
          </a:p>
        </p:txBody>
      </p:sp>
      <p:sp>
        <p:nvSpPr>
          <p:cNvPr id="150" name="Google Shape;150;p15"/>
          <p:cNvSpPr/>
          <p:nvPr/>
        </p:nvSpPr>
        <p:spPr>
          <a:xfrm>
            <a:off x="955477" y="5029438"/>
            <a:ext cx="3850481" cy="265366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Lilly's transformation succeeded by aligning technology with clear organisational goals, focusing on patient care and outcomes, not just innovation for its own sake.</a:t>
            </a:r>
            <a:endParaRPr sz="1850" b="0" i="0" u="none" strike="noStrike" cap="none"/>
          </a:p>
        </p:txBody>
      </p:sp>
      <p:sp>
        <p:nvSpPr>
          <p:cNvPr id="151" name="Google Shape;151;p15"/>
          <p:cNvSpPr/>
          <p:nvPr/>
        </p:nvSpPr>
        <p:spPr>
          <a:xfrm>
            <a:off x="5192673" y="4095155"/>
            <a:ext cx="4244935" cy="3785116"/>
          </a:xfrm>
          <a:prstGeom prst="roundRect">
            <a:avLst>
              <a:gd name="adj" fmla="val 2104"/>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5389840" y="4292322"/>
            <a:ext cx="3850600" cy="623411"/>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3B3535"/>
              </a:buClr>
              <a:buSzPts val="1950"/>
              <a:buFont typeface="Sora"/>
              <a:buNone/>
            </a:pPr>
            <a:r>
              <a:rPr lang="en-US" sz="1950" b="1" i="0" u="none" strike="noStrike" cap="none">
                <a:solidFill>
                  <a:srgbClr val="3B3535"/>
                </a:solidFill>
                <a:latin typeface="Sora"/>
                <a:ea typeface="Sora"/>
                <a:cs typeface="Sora"/>
                <a:sym typeface="Sora"/>
              </a:rPr>
              <a:t>Trust Through Communication</a:t>
            </a:r>
            <a:endParaRPr sz="1950" b="0" i="0" u="none" strike="noStrike" cap="none"/>
          </a:p>
        </p:txBody>
      </p:sp>
      <p:sp>
        <p:nvSpPr>
          <p:cNvPr id="153" name="Google Shape;153;p15"/>
          <p:cNvSpPr/>
          <p:nvPr/>
        </p:nvSpPr>
        <p:spPr>
          <a:xfrm>
            <a:off x="5389840" y="5029438"/>
            <a:ext cx="3850600" cy="189547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Building trust via transparent communication, effective training, and employee involvement was crucial for adoption.</a:t>
            </a:r>
            <a:endParaRPr sz="1850" b="0" i="0" u="none" strike="noStrike" cap="none"/>
          </a:p>
        </p:txBody>
      </p:sp>
      <p:sp>
        <p:nvSpPr>
          <p:cNvPr id="154" name="Google Shape;154;p15"/>
          <p:cNvSpPr/>
          <p:nvPr/>
        </p:nvSpPr>
        <p:spPr>
          <a:xfrm>
            <a:off x="9627156" y="4095155"/>
            <a:ext cx="4244816" cy="3785116"/>
          </a:xfrm>
          <a:prstGeom prst="roundRect">
            <a:avLst>
              <a:gd name="adj" fmla="val 2104"/>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9824323" y="4292322"/>
            <a:ext cx="2934533" cy="311706"/>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3B3535"/>
              </a:buClr>
              <a:buSzPts val="1950"/>
              <a:buFont typeface="Sora"/>
              <a:buNone/>
            </a:pPr>
            <a:r>
              <a:rPr lang="en-US" sz="1950" b="1" i="0" u="none" strike="noStrike" cap="none">
                <a:solidFill>
                  <a:srgbClr val="3B3535"/>
                </a:solidFill>
                <a:latin typeface="Sora"/>
                <a:ea typeface="Sora"/>
                <a:cs typeface="Sora"/>
                <a:sym typeface="Sora"/>
              </a:rPr>
              <a:t>Compliance as Enabler</a:t>
            </a:r>
            <a:endParaRPr sz="1950" b="0" i="0" u="none" strike="noStrike" cap="none"/>
          </a:p>
        </p:txBody>
      </p:sp>
      <p:sp>
        <p:nvSpPr>
          <p:cNvPr id="156" name="Google Shape;156;p15"/>
          <p:cNvSpPr/>
          <p:nvPr/>
        </p:nvSpPr>
        <p:spPr>
          <a:xfrm>
            <a:off x="9824323" y="4717733"/>
            <a:ext cx="3850481" cy="189547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Maintaining regulatory excellence alongside digital progress showed that compliance can coexist with and even enable innovation.</a:t>
            </a:r>
            <a:endParaRPr sz="185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p:nvPr/>
        </p:nvSpPr>
        <p:spPr>
          <a:xfrm>
            <a:off x="758309" y="2534245"/>
            <a:ext cx="12977217" cy="62353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1F1E1E"/>
              </a:buClr>
              <a:buSzPts val="3900"/>
              <a:buFont typeface="Sora"/>
              <a:buNone/>
            </a:pPr>
            <a:r>
              <a:rPr lang="en-US" sz="3900" b="0" i="0" u="none" strike="noStrike" cap="none">
                <a:solidFill>
                  <a:srgbClr val="1F1E1E"/>
                </a:solidFill>
                <a:latin typeface="Sora"/>
                <a:ea typeface="Sora"/>
                <a:cs typeface="Sora"/>
                <a:sym typeface="Sora"/>
              </a:rPr>
              <a:t>Conclusion: Final Thoughts and Recommendations</a:t>
            </a:r>
            <a:endParaRPr sz="3900" b="0" i="0" u="none" strike="noStrike" cap="none"/>
          </a:p>
        </p:txBody>
      </p:sp>
      <p:sp>
        <p:nvSpPr>
          <p:cNvPr id="163" name="Google Shape;163;p16"/>
          <p:cNvSpPr/>
          <p:nvPr/>
        </p:nvSpPr>
        <p:spPr>
          <a:xfrm>
            <a:off x="758309" y="3536871"/>
            <a:ext cx="13113782" cy="113728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Eli Lilly's digital transformation journey highlights key principles for success. Profound change is achievable when anchored by clear purpose, championed by its people, and meticulously managed. Our recommendations for similar endeavours include:</a:t>
            </a:r>
            <a:endParaRPr sz="1850" b="0" i="0" u="none" strike="noStrike" cap="none"/>
          </a:p>
        </p:txBody>
      </p:sp>
      <p:sp>
        <p:nvSpPr>
          <p:cNvPr id="164" name="Google Shape;164;p16"/>
          <p:cNvSpPr/>
          <p:nvPr/>
        </p:nvSpPr>
        <p:spPr>
          <a:xfrm>
            <a:off x="758309" y="4887397"/>
            <a:ext cx="426482" cy="426482"/>
          </a:xfrm>
          <a:prstGeom prst="roundRect">
            <a:avLst>
              <a:gd name="adj" fmla="val 18670"/>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16" descr="preencoded.png"/>
          <p:cNvPicPr preferRelativeResize="0"/>
          <p:nvPr/>
        </p:nvPicPr>
        <p:blipFill rotWithShape="1">
          <a:blip r:embed="rId3">
            <a:alphaModFix/>
          </a:blip>
          <a:srcRect/>
          <a:stretch/>
        </p:blipFill>
        <p:spPr>
          <a:xfrm>
            <a:off x="821888" y="4913590"/>
            <a:ext cx="299323" cy="374094"/>
          </a:xfrm>
          <a:prstGeom prst="rect">
            <a:avLst/>
          </a:prstGeom>
          <a:noFill/>
          <a:ln>
            <a:noFill/>
          </a:ln>
        </p:spPr>
      </p:pic>
      <p:sp>
        <p:nvSpPr>
          <p:cNvPr id="166" name="Google Shape;166;p16"/>
          <p:cNvSpPr/>
          <p:nvPr/>
        </p:nvSpPr>
        <p:spPr>
          <a:xfrm>
            <a:off x="1374338" y="4922877"/>
            <a:ext cx="3597235" cy="748189"/>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Align Technology with Purpose</a:t>
            </a:r>
            <a:endParaRPr sz="2350" b="0" i="0" u="none" strike="noStrike" cap="none"/>
          </a:p>
        </p:txBody>
      </p:sp>
      <p:sp>
        <p:nvSpPr>
          <p:cNvPr id="167" name="Google Shape;167;p16"/>
          <p:cNvSpPr/>
          <p:nvPr/>
        </p:nvSpPr>
        <p:spPr>
          <a:xfrm>
            <a:off x="1374338" y="5784771"/>
            <a:ext cx="3597235" cy="2274570"/>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Ensure all digital initiatives directly support core organisational missions, like patient care or scientific advancement, not just innovation for its own sake.</a:t>
            </a:r>
            <a:endParaRPr sz="1850" b="0" i="0" u="none" strike="noStrike" cap="none"/>
          </a:p>
        </p:txBody>
      </p:sp>
      <p:sp>
        <p:nvSpPr>
          <p:cNvPr id="168" name="Google Shape;168;p16"/>
          <p:cNvSpPr/>
          <p:nvPr/>
        </p:nvSpPr>
        <p:spPr>
          <a:xfrm>
            <a:off x="5208508" y="4887397"/>
            <a:ext cx="426482" cy="426482"/>
          </a:xfrm>
          <a:prstGeom prst="roundRect">
            <a:avLst>
              <a:gd name="adj" fmla="val 18670"/>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6" descr="preencoded.png"/>
          <p:cNvPicPr preferRelativeResize="0"/>
          <p:nvPr/>
        </p:nvPicPr>
        <p:blipFill rotWithShape="1">
          <a:blip r:embed="rId4">
            <a:alphaModFix/>
          </a:blip>
          <a:srcRect/>
          <a:stretch/>
        </p:blipFill>
        <p:spPr>
          <a:xfrm>
            <a:off x="5272088" y="4913590"/>
            <a:ext cx="299323" cy="374094"/>
          </a:xfrm>
          <a:prstGeom prst="rect">
            <a:avLst/>
          </a:prstGeom>
          <a:noFill/>
          <a:ln>
            <a:noFill/>
          </a:ln>
        </p:spPr>
      </p:pic>
      <p:sp>
        <p:nvSpPr>
          <p:cNvPr id="170" name="Google Shape;170;p16"/>
          <p:cNvSpPr/>
          <p:nvPr/>
        </p:nvSpPr>
        <p:spPr>
          <a:xfrm>
            <a:off x="5824537" y="4922877"/>
            <a:ext cx="3597235" cy="748189"/>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Empower and Engage People</a:t>
            </a:r>
            <a:endParaRPr sz="2350" b="0" i="0" u="none" strike="noStrike" cap="none"/>
          </a:p>
        </p:txBody>
      </p:sp>
      <p:sp>
        <p:nvSpPr>
          <p:cNvPr id="171" name="Google Shape;171;p16"/>
          <p:cNvSpPr/>
          <p:nvPr/>
        </p:nvSpPr>
        <p:spPr>
          <a:xfrm>
            <a:off x="5824537" y="5784771"/>
            <a:ext cx="3597235" cy="265366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Prioritise human-centred change management, fostering trust through transparent communication, comprehensive training, and active workforce involvement.</a:t>
            </a:r>
            <a:endParaRPr sz="1850" b="0" i="0" u="none" strike="noStrike" cap="none"/>
          </a:p>
        </p:txBody>
      </p:sp>
      <p:sp>
        <p:nvSpPr>
          <p:cNvPr id="172" name="Google Shape;172;p16"/>
          <p:cNvSpPr/>
          <p:nvPr/>
        </p:nvSpPr>
        <p:spPr>
          <a:xfrm>
            <a:off x="9658707" y="4887397"/>
            <a:ext cx="426482" cy="426482"/>
          </a:xfrm>
          <a:prstGeom prst="roundRect">
            <a:avLst>
              <a:gd name="adj" fmla="val 18670"/>
            </a:avLst>
          </a:prstGeom>
          <a:solidFill>
            <a:srgbClr val="F9D2D6"/>
          </a:solidFill>
          <a:ln w="9525" cap="flat" cmpd="sng">
            <a:solidFill>
              <a:srgbClr val="DFB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16" descr="preencoded.png"/>
          <p:cNvPicPr preferRelativeResize="0"/>
          <p:nvPr/>
        </p:nvPicPr>
        <p:blipFill rotWithShape="1">
          <a:blip r:embed="rId5">
            <a:alphaModFix/>
          </a:blip>
          <a:srcRect/>
          <a:stretch/>
        </p:blipFill>
        <p:spPr>
          <a:xfrm>
            <a:off x="9722287" y="4913590"/>
            <a:ext cx="299323" cy="374094"/>
          </a:xfrm>
          <a:prstGeom prst="rect">
            <a:avLst/>
          </a:prstGeom>
          <a:noFill/>
          <a:ln>
            <a:noFill/>
          </a:ln>
        </p:spPr>
      </p:pic>
      <p:sp>
        <p:nvSpPr>
          <p:cNvPr id="174" name="Google Shape;174;p16"/>
          <p:cNvSpPr/>
          <p:nvPr/>
        </p:nvSpPr>
        <p:spPr>
          <a:xfrm>
            <a:off x="10274737" y="4922877"/>
            <a:ext cx="3597354" cy="748189"/>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3B3535"/>
              </a:buClr>
              <a:buSzPts val="2350"/>
              <a:buFont typeface="Sora"/>
              <a:buNone/>
            </a:pPr>
            <a:r>
              <a:rPr lang="en-US" sz="2350" b="1" i="0" u="none" strike="noStrike" cap="none">
                <a:solidFill>
                  <a:srgbClr val="3B3535"/>
                </a:solidFill>
                <a:latin typeface="Sora"/>
                <a:ea typeface="Sora"/>
                <a:cs typeface="Sora"/>
                <a:sym typeface="Sora"/>
              </a:rPr>
              <a:t>Integrate Compliance and Innovation</a:t>
            </a:r>
            <a:endParaRPr sz="2350" b="0" i="0" u="none" strike="noStrike" cap="none"/>
          </a:p>
        </p:txBody>
      </p:sp>
      <p:sp>
        <p:nvSpPr>
          <p:cNvPr id="175" name="Google Shape;175;p16"/>
          <p:cNvSpPr/>
          <p:nvPr/>
        </p:nvSpPr>
        <p:spPr>
          <a:xfrm>
            <a:off x="10274737" y="5784771"/>
            <a:ext cx="3597354" cy="1895475"/>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3B3535"/>
              </a:buClr>
              <a:buSzPts val="1850"/>
              <a:buFont typeface="Sora"/>
              <a:buNone/>
            </a:pPr>
            <a:r>
              <a:rPr lang="en-US" sz="1850" b="1" i="0" u="none" strike="noStrike" cap="none">
                <a:solidFill>
                  <a:srgbClr val="3B3535"/>
                </a:solidFill>
                <a:latin typeface="Sora"/>
                <a:ea typeface="Sora"/>
                <a:cs typeface="Sora"/>
                <a:sym typeface="Sora"/>
              </a:rPr>
              <a:t>Establish robust governance frameworks from the outset. Strict regulatory compliance can coexist with and enable digital progress.</a:t>
            </a:r>
            <a:endParaRPr sz="185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623</Words>
  <Application>Microsoft Office PowerPoint</Application>
  <PresentationFormat>Custom</PresentationFormat>
  <Paragraphs>75</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Edlira Taipi</cp:lastModifiedBy>
  <cp:revision>1</cp:revision>
  <dcterms:modified xsi:type="dcterms:W3CDTF">2025-07-16T19:47:19Z</dcterms:modified>
</cp:coreProperties>
</file>